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455D481-AD3F-43AF-B069-0709777CAB8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附加材料" id="{A87C6C49-28DB-4DE1-8F77-55BE14B2CCE9}">
          <p14:sldIdLst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C40"/>
    <a:srgbClr val="242441"/>
    <a:srgbClr val="ED6D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73FC57-99F3-42FC-81CF-AE64162A6073}" v="272" dt="2022-05-16T17:00:53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927" autoAdjust="0"/>
  </p:normalViewPr>
  <p:slideViewPr>
    <p:cSldViewPr snapToGrid="0" showGuides="1">
      <p:cViewPr varScale="1">
        <p:scale>
          <a:sx n="95" d="100"/>
          <a:sy n="95" d="100"/>
        </p:scale>
        <p:origin x="1110" y="96"/>
      </p:cViewPr>
      <p:guideLst>
        <p:guide orient="horz" pos="2183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858795004@njtech.edu.cn" userId="fb5f8060-3789-4037-8054-914dba52dadc" providerId="ADAL" clId="{AB73FC57-99F3-42FC-81CF-AE64162A6073}"/>
    <pc:docChg chg="custSel modSld">
      <pc:chgData name="2858795004@njtech.edu.cn" userId="fb5f8060-3789-4037-8054-914dba52dadc" providerId="ADAL" clId="{AB73FC57-99F3-42FC-81CF-AE64162A6073}" dt="2022-05-17T06:13:59.468" v="324" actId="1076"/>
      <pc:docMkLst>
        <pc:docMk/>
      </pc:docMkLst>
      <pc:sldChg chg="modSp mod">
        <pc:chgData name="2858795004@njtech.edu.cn" userId="fb5f8060-3789-4037-8054-914dba52dadc" providerId="ADAL" clId="{AB73FC57-99F3-42FC-81CF-AE64162A6073}" dt="2022-05-16T12:53:08.564" v="24" actId="1035"/>
        <pc:sldMkLst>
          <pc:docMk/>
          <pc:sldMk cId="882829763" sldId="258"/>
        </pc:sldMkLst>
        <pc:spChg chg="mod">
          <ac:chgData name="2858795004@njtech.edu.cn" userId="fb5f8060-3789-4037-8054-914dba52dadc" providerId="ADAL" clId="{AB73FC57-99F3-42FC-81CF-AE64162A6073}" dt="2022-05-16T12:53:08.564" v="24" actId="1035"/>
          <ac:spMkLst>
            <pc:docMk/>
            <pc:sldMk cId="882829763" sldId="258"/>
            <ac:spMk id="10" creationId="{43462379-E04D-5AA3-2620-55E416EC7302}"/>
          </ac:spMkLst>
        </pc:spChg>
      </pc:sldChg>
      <pc:sldChg chg="addSp delSp modSp mod">
        <pc:chgData name="2858795004@njtech.edu.cn" userId="fb5f8060-3789-4037-8054-914dba52dadc" providerId="ADAL" clId="{AB73FC57-99F3-42FC-81CF-AE64162A6073}" dt="2022-05-16T12:54:05.264" v="26" actId="478"/>
        <pc:sldMkLst>
          <pc:docMk/>
          <pc:sldMk cId="3055891594" sldId="259"/>
        </pc:sldMkLst>
        <pc:cxnChg chg="add del mod">
          <ac:chgData name="2858795004@njtech.edu.cn" userId="fb5f8060-3789-4037-8054-914dba52dadc" providerId="ADAL" clId="{AB73FC57-99F3-42FC-81CF-AE64162A6073}" dt="2022-05-16T12:54:05.264" v="26" actId="478"/>
          <ac:cxnSpMkLst>
            <pc:docMk/>
            <pc:sldMk cId="3055891594" sldId="259"/>
            <ac:cxnSpMk id="4" creationId="{D7A9DA93-4769-CA01-B21F-8AF421F55221}"/>
          </ac:cxnSpMkLst>
        </pc:cxnChg>
      </pc:sldChg>
      <pc:sldChg chg="addSp modSp mod">
        <pc:chgData name="2858795004@njtech.edu.cn" userId="fb5f8060-3789-4037-8054-914dba52dadc" providerId="ADAL" clId="{AB73FC57-99F3-42FC-81CF-AE64162A6073}" dt="2022-05-16T17:02:15.298" v="322" actId="1076"/>
        <pc:sldMkLst>
          <pc:docMk/>
          <pc:sldMk cId="1603574094" sldId="260"/>
        </pc:sldMkLst>
        <pc:spChg chg="add mod">
          <ac:chgData name="2858795004@njtech.edu.cn" userId="fb5f8060-3789-4037-8054-914dba52dadc" providerId="ADAL" clId="{AB73FC57-99F3-42FC-81CF-AE64162A6073}" dt="2022-05-16T17:02:08.924" v="321" actId="1076"/>
          <ac:spMkLst>
            <pc:docMk/>
            <pc:sldMk cId="1603574094" sldId="260"/>
            <ac:spMk id="5" creationId="{D7285E92-F74B-2574-E5F0-1A64F2C8D3E6}"/>
          </ac:spMkLst>
        </pc:spChg>
        <pc:spChg chg="add mod">
          <ac:chgData name="2858795004@njtech.edu.cn" userId="fb5f8060-3789-4037-8054-914dba52dadc" providerId="ADAL" clId="{AB73FC57-99F3-42FC-81CF-AE64162A6073}" dt="2022-05-16T17:02:15.298" v="322" actId="1076"/>
          <ac:spMkLst>
            <pc:docMk/>
            <pc:sldMk cId="1603574094" sldId="260"/>
            <ac:spMk id="7" creationId="{197ADE27-15F3-BC74-5815-743B487E0BE2}"/>
          </ac:spMkLst>
        </pc:spChg>
        <pc:spChg chg="add mod">
          <ac:chgData name="2858795004@njtech.edu.cn" userId="fb5f8060-3789-4037-8054-914dba52dadc" providerId="ADAL" clId="{AB73FC57-99F3-42FC-81CF-AE64162A6073}" dt="2022-05-16T17:02:02.010" v="320" actId="1076"/>
          <ac:spMkLst>
            <pc:docMk/>
            <pc:sldMk cId="1603574094" sldId="260"/>
            <ac:spMk id="8" creationId="{23F99B17-8CB9-6E79-1C1C-BB0CDBB0CFF3}"/>
          </ac:spMkLst>
        </pc:spChg>
        <pc:picChg chg="add mod">
          <ac:chgData name="2858795004@njtech.edu.cn" userId="fb5f8060-3789-4037-8054-914dba52dadc" providerId="ADAL" clId="{AB73FC57-99F3-42FC-81CF-AE64162A6073}" dt="2022-05-16T17:01:55.051" v="318" actId="1076"/>
          <ac:picMkLst>
            <pc:docMk/>
            <pc:sldMk cId="1603574094" sldId="260"/>
            <ac:picMk id="10" creationId="{A0531D6E-860D-0DD0-919B-23D5BCE8902C}"/>
          </ac:picMkLst>
        </pc:picChg>
      </pc:sldChg>
      <pc:sldChg chg="modSp mod">
        <pc:chgData name="2858795004@njtech.edu.cn" userId="fb5f8060-3789-4037-8054-914dba52dadc" providerId="ADAL" clId="{AB73FC57-99F3-42FC-81CF-AE64162A6073}" dt="2022-05-17T06:13:59.468" v="324" actId="1076"/>
        <pc:sldMkLst>
          <pc:docMk/>
          <pc:sldMk cId="3453359872" sldId="262"/>
        </pc:sldMkLst>
        <pc:spChg chg="mod">
          <ac:chgData name="2858795004@njtech.edu.cn" userId="fb5f8060-3789-4037-8054-914dba52dadc" providerId="ADAL" clId="{AB73FC57-99F3-42FC-81CF-AE64162A6073}" dt="2022-05-17T06:13:59.468" v="324" actId="1076"/>
          <ac:spMkLst>
            <pc:docMk/>
            <pc:sldMk cId="3453359872" sldId="262"/>
            <ac:spMk id="22" creationId="{E6103492-ABB1-3B9F-1A7C-C810F3728C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84F69-A4DA-4C70-8D46-438A38FC796A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B1FE3-A5A2-41AA-8624-F9241001B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1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B1FE3-A5A2-41AA-8624-F9241001B9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B1FE3-A5A2-41AA-8624-F9241001B9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46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B1FE3-A5A2-41AA-8624-F9241001B9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78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B1FE3-A5A2-41AA-8624-F9241001B9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29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B1FE3-A5A2-41AA-8624-F9241001B9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4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CD9D35-E8A7-91DC-2086-7AC1DB559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B731783C-D6F7-4864-AD48-34373135ED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98" y="317620"/>
            <a:ext cx="3073719" cy="642919"/>
          </a:xfrm>
          <a:prstGeom prst="rect">
            <a:avLst/>
          </a:prstGeom>
        </p:spPr>
      </p:pic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7EE87F23-5797-429C-BC7D-74D06A9295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3" y="249301"/>
            <a:ext cx="2513501" cy="711238"/>
          </a:xfrm>
          <a:prstGeom prst="rect">
            <a:avLst/>
          </a:prstGeom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F494A576-AE9C-3313-ECF9-898C3AF03E10}"/>
              </a:ext>
            </a:extLst>
          </p:cNvPr>
          <p:cNvSpPr txBox="1"/>
          <p:nvPr userDrawn="1"/>
        </p:nvSpPr>
        <p:spPr>
          <a:xfrm>
            <a:off x="8802197" y="1921079"/>
            <a:ext cx="2618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 b="1" dirty="0">
              <a:latin typeface="更纱黑体 SC" panose="02000500000000000000" pitchFamily="2" charset="-122"/>
              <a:ea typeface="更纱黑体 SC" panose="02000500000000000000" pitchFamily="2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244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3930134" y="2027705"/>
            <a:ext cx="7590354" cy="1145332"/>
          </a:xfrm>
        </p:spPr>
        <p:txBody>
          <a:bodyPr anchor="b">
            <a:noAutofit/>
          </a:bodyPr>
          <a:lstStyle>
            <a:lvl1pPr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30134" y="3173038"/>
            <a:ext cx="7590354" cy="1082874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73760" y="1841010"/>
            <a:ext cx="2637952" cy="2589432"/>
            <a:chOff x="3990983" y="1563392"/>
            <a:chExt cx="4185447" cy="4108467"/>
          </a:xfrm>
        </p:grpSpPr>
        <p:grpSp>
          <p:nvGrpSpPr>
            <p:cNvPr id="17" name="组合 16"/>
            <p:cNvGrpSpPr/>
            <p:nvPr/>
          </p:nvGrpSpPr>
          <p:grpSpPr>
            <a:xfrm>
              <a:off x="4101458" y="1653440"/>
              <a:ext cx="4002716" cy="3942145"/>
              <a:chOff x="8809631" y="1360739"/>
              <a:chExt cx="4002716" cy="3942145"/>
            </a:xfrm>
          </p:grpSpPr>
          <p:sp>
            <p:nvSpPr>
              <p:cNvPr id="105" name="Freeform 229"/>
              <p:cNvSpPr>
                <a:spLocks/>
              </p:cNvSpPr>
              <p:nvPr/>
            </p:nvSpPr>
            <p:spPr bwMode="auto">
              <a:xfrm>
                <a:off x="11732169" y="2341648"/>
                <a:ext cx="482883" cy="1179447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10424851" y="1360739"/>
                <a:ext cx="1467158" cy="3428976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Line 224"/>
              <p:cNvSpPr>
                <a:spLocks noChangeShapeType="1"/>
              </p:cNvSpPr>
              <p:nvPr/>
            </p:nvSpPr>
            <p:spPr bwMode="auto">
              <a:xfrm flipH="1">
                <a:off x="9798953" y="2074128"/>
                <a:ext cx="1033068" cy="7133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217"/>
              <p:cNvSpPr>
                <a:spLocks/>
              </p:cNvSpPr>
              <p:nvPr/>
            </p:nvSpPr>
            <p:spPr bwMode="auto">
              <a:xfrm>
                <a:off x="8809631" y="1392707"/>
                <a:ext cx="3923638" cy="3834464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218"/>
              <p:cNvSpPr>
                <a:spLocks/>
              </p:cNvSpPr>
              <p:nvPr/>
            </p:nvSpPr>
            <p:spPr bwMode="auto">
              <a:xfrm>
                <a:off x="9181468" y="1820067"/>
                <a:ext cx="3630879" cy="3407104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Freeform 219"/>
              <p:cNvSpPr>
                <a:spLocks/>
              </p:cNvSpPr>
              <p:nvPr/>
            </p:nvSpPr>
            <p:spPr bwMode="auto">
              <a:xfrm>
                <a:off x="9181468" y="1397754"/>
                <a:ext cx="2937681" cy="3873162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Freeform 220"/>
              <p:cNvSpPr>
                <a:spLocks/>
              </p:cNvSpPr>
              <p:nvPr/>
            </p:nvSpPr>
            <p:spPr bwMode="auto">
              <a:xfrm>
                <a:off x="8809631" y="2664692"/>
                <a:ext cx="1918073" cy="1845725"/>
              </a:xfrm>
              <a:custGeom>
                <a:avLst/>
                <a:gdLst>
                  <a:gd name="T0" fmla="*/ 469 w 1140"/>
                  <a:gd name="T1" fmla="*/ 327 h 1097"/>
                  <a:gd name="T2" fmla="*/ 588 w 1140"/>
                  <a:gd name="T3" fmla="*/ 52 h 1097"/>
                  <a:gd name="T4" fmla="*/ 389 w 1140"/>
                  <a:gd name="T5" fmla="*/ 0 h 1097"/>
                  <a:gd name="T6" fmla="*/ 0 w 1140"/>
                  <a:gd name="T7" fmla="*/ 211 h 1097"/>
                  <a:gd name="T8" fmla="*/ 263 w 1140"/>
                  <a:gd name="T9" fmla="*/ 453 h 1097"/>
                  <a:gd name="T10" fmla="*/ 71 w 1140"/>
                  <a:gd name="T11" fmla="*/ 905 h 1097"/>
                  <a:gd name="T12" fmla="*/ 541 w 1140"/>
                  <a:gd name="T13" fmla="*/ 948 h 1097"/>
                  <a:gd name="T14" fmla="*/ 770 w 1140"/>
                  <a:gd name="T15" fmla="*/ 1097 h 1097"/>
                  <a:gd name="T16" fmla="*/ 1140 w 1140"/>
                  <a:gd name="T17" fmla="*/ 983 h 1097"/>
                  <a:gd name="T18" fmla="*/ 541 w 1140"/>
                  <a:gd name="T19" fmla="*/ 917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0" h="1097">
                    <a:moveTo>
                      <a:pt x="469" y="327"/>
                    </a:moveTo>
                    <a:lnTo>
                      <a:pt x="588" y="52"/>
                    </a:lnTo>
                    <a:lnTo>
                      <a:pt x="389" y="0"/>
                    </a:lnTo>
                    <a:lnTo>
                      <a:pt x="0" y="211"/>
                    </a:lnTo>
                    <a:lnTo>
                      <a:pt x="263" y="453"/>
                    </a:lnTo>
                    <a:lnTo>
                      <a:pt x="71" y="905"/>
                    </a:lnTo>
                    <a:lnTo>
                      <a:pt x="541" y="948"/>
                    </a:lnTo>
                    <a:lnTo>
                      <a:pt x="770" y="1097"/>
                    </a:lnTo>
                    <a:lnTo>
                      <a:pt x="1140" y="983"/>
                    </a:lnTo>
                    <a:lnTo>
                      <a:pt x="541" y="917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Freeform 221"/>
              <p:cNvSpPr>
                <a:spLocks/>
              </p:cNvSpPr>
              <p:nvPr/>
            </p:nvSpPr>
            <p:spPr bwMode="auto">
              <a:xfrm>
                <a:off x="8841599" y="2592344"/>
                <a:ext cx="686468" cy="718436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222"/>
              <p:cNvSpPr>
                <a:spLocks/>
              </p:cNvSpPr>
              <p:nvPr/>
            </p:nvSpPr>
            <p:spPr bwMode="auto">
              <a:xfrm>
                <a:off x="9528067" y="1392707"/>
                <a:ext cx="2686985" cy="1199637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223"/>
              <p:cNvSpPr>
                <a:spLocks/>
              </p:cNvSpPr>
              <p:nvPr/>
            </p:nvSpPr>
            <p:spPr bwMode="auto">
              <a:xfrm>
                <a:off x="9554988" y="2664692"/>
                <a:ext cx="1277033" cy="1653917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Freeform 225"/>
              <p:cNvSpPr>
                <a:spLocks/>
              </p:cNvSpPr>
              <p:nvPr/>
            </p:nvSpPr>
            <p:spPr bwMode="auto">
              <a:xfrm>
                <a:off x="11309856" y="3334335"/>
                <a:ext cx="780689" cy="489613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Freeform 227"/>
              <p:cNvSpPr>
                <a:spLocks/>
              </p:cNvSpPr>
              <p:nvPr/>
            </p:nvSpPr>
            <p:spPr bwMode="auto">
              <a:xfrm>
                <a:off x="8949280" y="3374716"/>
                <a:ext cx="1196272" cy="1928168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Line 228"/>
              <p:cNvSpPr>
                <a:spLocks noChangeShapeType="1"/>
              </p:cNvSpPr>
              <p:nvPr/>
            </p:nvSpPr>
            <p:spPr bwMode="auto">
              <a:xfrm flipH="1" flipV="1">
                <a:off x="9607146" y="3374716"/>
                <a:ext cx="1224875" cy="75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Line 230"/>
              <p:cNvSpPr>
                <a:spLocks noChangeShapeType="1"/>
              </p:cNvSpPr>
              <p:nvPr/>
            </p:nvSpPr>
            <p:spPr bwMode="auto">
              <a:xfrm flipH="1">
                <a:off x="12171307" y="2787516"/>
                <a:ext cx="498026" cy="8076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231"/>
              <p:cNvSpPr>
                <a:spLocks/>
              </p:cNvSpPr>
              <p:nvPr/>
            </p:nvSpPr>
            <p:spPr bwMode="auto">
              <a:xfrm>
                <a:off x="11923976" y="3521095"/>
                <a:ext cx="291076" cy="1268620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Line 232"/>
              <p:cNvSpPr>
                <a:spLocks noChangeShapeType="1"/>
              </p:cNvSpPr>
              <p:nvPr/>
            </p:nvSpPr>
            <p:spPr bwMode="auto">
              <a:xfrm flipH="1" flipV="1">
                <a:off x="12215052" y="4039311"/>
                <a:ext cx="454281" cy="27929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Line 233"/>
              <p:cNvSpPr>
                <a:spLocks noChangeShapeType="1"/>
              </p:cNvSpPr>
              <p:nvPr/>
            </p:nvSpPr>
            <p:spPr bwMode="auto">
              <a:xfrm>
                <a:off x="11819660" y="3852552"/>
                <a:ext cx="72348" cy="9371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Line 234"/>
              <p:cNvSpPr>
                <a:spLocks noChangeShapeType="1"/>
              </p:cNvSpPr>
              <p:nvPr/>
            </p:nvSpPr>
            <p:spPr bwMode="auto">
              <a:xfrm flipH="1">
                <a:off x="9962157" y="4789715"/>
                <a:ext cx="844625" cy="5131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Line 235"/>
              <p:cNvSpPr>
                <a:spLocks noChangeShapeType="1"/>
              </p:cNvSpPr>
              <p:nvPr/>
            </p:nvSpPr>
            <p:spPr bwMode="auto">
              <a:xfrm flipH="1">
                <a:off x="10727704" y="2684882"/>
                <a:ext cx="457646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Line 236"/>
              <p:cNvSpPr>
                <a:spLocks noChangeShapeType="1"/>
              </p:cNvSpPr>
              <p:nvPr/>
            </p:nvSpPr>
            <p:spPr bwMode="auto">
              <a:xfrm flipH="1">
                <a:off x="10870718" y="3310780"/>
                <a:ext cx="314631" cy="992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8" name="Oval 255"/>
            <p:cNvSpPr>
              <a:spLocks noChangeArrowheads="1"/>
            </p:cNvSpPr>
            <p:nvPr/>
          </p:nvSpPr>
          <p:spPr bwMode="auto">
            <a:xfrm>
              <a:off x="6533178" y="2091795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256"/>
            <p:cNvSpPr>
              <a:spLocks noChangeArrowheads="1"/>
            </p:cNvSpPr>
            <p:nvPr/>
          </p:nvSpPr>
          <p:spPr bwMode="auto">
            <a:xfrm>
              <a:off x="7443421" y="308448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Oval 257"/>
            <p:cNvSpPr>
              <a:spLocks noChangeArrowheads="1"/>
            </p:cNvSpPr>
            <p:nvPr/>
          </p:nvSpPr>
          <p:spPr bwMode="auto">
            <a:xfrm>
              <a:off x="6960538" y="3264511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258"/>
            <p:cNvSpPr>
              <a:spLocks noChangeArrowheads="1"/>
            </p:cNvSpPr>
            <p:nvPr/>
          </p:nvSpPr>
          <p:spPr bwMode="auto">
            <a:xfrm>
              <a:off x="6413719" y="2929690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Oval 259"/>
            <p:cNvSpPr>
              <a:spLocks noChangeArrowheads="1"/>
            </p:cNvSpPr>
            <p:nvPr/>
          </p:nvSpPr>
          <p:spPr bwMode="auto">
            <a:xfrm>
              <a:off x="5696965" y="3765903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Oval 260"/>
            <p:cNvSpPr>
              <a:spLocks noChangeArrowheads="1"/>
            </p:cNvSpPr>
            <p:nvPr/>
          </p:nvSpPr>
          <p:spPr bwMode="auto">
            <a:xfrm>
              <a:off x="5027322" y="3008768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Oval 261"/>
            <p:cNvSpPr>
              <a:spLocks noChangeArrowheads="1"/>
            </p:cNvSpPr>
            <p:nvPr/>
          </p:nvSpPr>
          <p:spPr bwMode="auto">
            <a:xfrm>
              <a:off x="4440123" y="3669999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Oval 262"/>
            <p:cNvSpPr>
              <a:spLocks noChangeArrowheads="1"/>
            </p:cNvSpPr>
            <p:nvPr/>
          </p:nvSpPr>
          <p:spPr bwMode="auto">
            <a:xfrm>
              <a:off x="4672310" y="411250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Oval 263"/>
            <p:cNvSpPr>
              <a:spLocks noChangeArrowheads="1"/>
            </p:cNvSpPr>
            <p:nvPr/>
          </p:nvSpPr>
          <p:spPr bwMode="auto">
            <a:xfrm>
              <a:off x="5357096" y="4731669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Oval 265"/>
            <p:cNvSpPr>
              <a:spLocks noChangeArrowheads="1"/>
            </p:cNvSpPr>
            <p:nvPr/>
          </p:nvSpPr>
          <p:spPr bwMode="auto">
            <a:xfrm>
              <a:off x="6481020" y="4268976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Oval 266"/>
            <p:cNvSpPr>
              <a:spLocks noChangeArrowheads="1"/>
            </p:cNvSpPr>
            <p:nvPr/>
          </p:nvSpPr>
          <p:spPr bwMode="auto">
            <a:xfrm>
              <a:off x="7027839" y="4073804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Oval 267"/>
            <p:cNvSpPr>
              <a:spLocks noChangeArrowheads="1"/>
            </p:cNvSpPr>
            <p:nvPr/>
          </p:nvSpPr>
          <p:spPr bwMode="auto">
            <a:xfrm>
              <a:off x="7443421" y="4268976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707152" y="2248023"/>
              <a:ext cx="2414023" cy="2901694"/>
              <a:chOff x="4707152" y="2248023"/>
              <a:chExt cx="2414023" cy="2901694"/>
            </a:xfrm>
          </p:grpSpPr>
          <p:sp>
            <p:nvSpPr>
              <p:cNvPr id="90" name="Oval 264"/>
              <p:cNvSpPr>
                <a:spLocks noChangeArrowheads="1"/>
              </p:cNvSpPr>
              <p:nvPr/>
            </p:nvSpPr>
            <p:spPr bwMode="auto">
              <a:xfrm>
                <a:off x="6054864" y="5013433"/>
                <a:ext cx="136284" cy="136284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4707152" y="2248023"/>
                <a:ext cx="2414023" cy="2522443"/>
                <a:chOff x="4707152" y="2248023"/>
                <a:chExt cx="2414023" cy="2522443"/>
              </a:xfrm>
            </p:grpSpPr>
            <p:grpSp>
              <p:nvGrpSpPr>
                <p:cNvPr id="92" name="Group 9"/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3" name="Oval 70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71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3" name="Oval 68"/>
                <p:cNvSpPr/>
                <p:nvPr/>
              </p:nvSpPr>
              <p:spPr>
                <a:xfrm>
                  <a:off x="5832354" y="2796766"/>
                  <a:ext cx="328449" cy="33055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4" name="Group 11"/>
                <p:cNvGrpSpPr/>
                <p:nvPr userDrawn="1"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1" name="Oval 66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67"/>
                  <p:cNvSpPr/>
                  <p:nvPr userDrawn="1"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24"/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9" name="Oval 40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41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6" name="Group 25"/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97" name="Oval 38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Oval 39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3" name="组合 32"/>
            <p:cNvGrpSpPr/>
            <p:nvPr/>
          </p:nvGrpSpPr>
          <p:grpSpPr>
            <a:xfrm>
              <a:off x="5983836" y="3409773"/>
              <a:ext cx="1547693" cy="469425"/>
              <a:chOff x="5983836" y="3409773"/>
              <a:chExt cx="1547693" cy="469425"/>
            </a:xfrm>
          </p:grpSpPr>
          <p:grpSp>
            <p:nvGrpSpPr>
              <p:cNvPr id="81" name="Group 8"/>
              <p:cNvGrpSpPr/>
              <p:nvPr/>
            </p:nvGrpSpPr>
            <p:grpSpPr>
              <a:xfrm>
                <a:off x="6383629" y="3409773"/>
                <a:ext cx="328449" cy="330554"/>
                <a:chOff x="4149281" y="1887719"/>
                <a:chExt cx="224837" cy="226650"/>
              </a:xfrm>
            </p:grpSpPr>
            <p:sp>
              <p:nvSpPr>
                <p:cNvPr id="88" name="Oval 7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7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27"/>
              <p:cNvGrpSpPr/>
              <p:nvPr/>
            </p:nvGrpSpPr>
            <p:grpSpPr>
              <a:xfrm>
                <a:off x="5983836" y="3624513"/>
                <a:ext cx="206943" cy="208270"/>
                <a:chOff x="4149281" y="1887719"/>
                <a:chExt cx="224837" cy="226650"/>
              </a:xfrm>
            </p:grpSpPr>
            <p:sp>
              <p:nvSpPr>
                <p:cNvPr id="86" name="Oval 3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3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28"/>
              <p:cNvGrpSpPr/>
              <p:nvPr/>
            </p:nvGrpSpPr>
            <p:grpSpPr>
              <a:xfrm>
                <a:off x="7303891" y="3650101"/>
                <a:ext cx="227638" cy="229097"/>
                <a:chOff x="4149281" y="1887719"/>
                <a:chExt cx="224837" cy="226650"/>
              </a:xfrm>
            </p:grpSpPr>
            <p:sp>
              <p:nvSpPr>
                <p:cNvPr id="84" name="Oval 3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3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3990983" y="1563392"/>
              <a:ext cx="4185447" cy="4108467"/>
              <a:chOff x="3990983" y="1563392"/>
              <a:chExt cx="4185447" cy="4108467"/>
            </a:xfrm>
          </p:grpSpPr>
          <p:grpSp>
            <p:nvGrpSpPr>
              <p:cNvPr id="35" name="Group 12"/>
              <p:cNvGrpSpPr/>
              <p:nvPr/>
            </p:nvGrpSpPr>
            <p:grpSpPr>
              <a:xfrm>
                <a:off x="4085983" y="4338917"/>
                <a:ext cx="250401" cy="252007"/>
                <a:chOff x="4149281" y="1887719"/>
                <a:chExt cx="224837" cy="226650"/>
              </a:xfrm>
            </p:grpSpPr>
            <p:sp>
              <p:nvSpPr>
                <p:cNvPr id="79" name="Oval 6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6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13"/>
              <p:cNvGrpSpPr/>
              <p:nvPr/>
            </p:nvGrpSpPr>
            <p:grpSpPr>
              <a:xfrm>
                <a:off x="5165128" y="5419852"/>
                <a:ext cx="250401" cy="252007"/>
                <a:chOff x="4149281" y="1887719"/>
                <a:chExt cx="224837" cy="226650"/>
              </a:xfrm>
            </p:grpSpPr>
            <p:sp>
              <p:nvSpPr>
                <p:cNvPr id="77" name="Oval 6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6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14"/>
              <p:cNvGrpSpPr/>
              <p:nvPr/>
            </p:nvGrpSpPr>
            <p:grpSpPr>
              <a:xfrm>
                <a:off x="6786047" y="5374409"/>
                <a:ext cx="250401" cy="252007"/>
                <a:chOff x="4149281" y="1887719"/>
                <a:chExt cx="224837" cy="226650"/>
              </a:xfrm>
            </p:grpSpPr>
            <p:sp>
              <p:nvSpPr>
                <p:cNvPr id="75" name="Oval 6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6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15"/>
              <p:cNvGrpSpPr/>
              <p:nvPr/>
            </p:nvGrpSpPr>
            <p:grpSpPr>
              <a:xfrm>
                <a:off x="7853773" y="4463088"/>
                <a:ext cx="250401" cy="252007"/>
                <a:chOff x="4149281" y="1887719"/>
                <a:chExt cx="224837" cy="226650"/>
              </a:xfrm>
            </p:grpSpPr>
            <p:sp>
              <p:nvSpPr>
                <p:cNvPr id="67" name="Oval 5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74" name="Oval 5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</p:grpSp>
          <p:sp>
            <p:nvSpPr>
              <p:cNvPr id="39" name="Oval 56"/>
              <p:cNvSpPr/>
              <p:nvPr/>
            </p:nvSpPr>
            <p:spPr>
              <a:xfrm>
                <a:off x="7900989" y="2960836"/>
                <a:ext cx="275441" cy="277207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17"/>
              <p:cNvGrpSpPr/>
              <p:nvPr/>
            </p:nvGrpSpPr>
            <p:grpSpPr>
              <a:xfrm>
                <a:off x="7460264" y="2178046"/>
                <a:ext cx="206943" cy="208270"/>
                <a:chOff x="4149281" y="1887719"/>
                <a:chExt cx="224837" cy="226650"/>
              </a:xfrm>
            </p:grpSpPr>
            <p:sp>
              <p:nvSpPr>
                <p:cNvPr id="65" name="Oval 5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5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18"/>
              <p:cNvGrpSpPr/>
              <p:nvPr/>
            </p:nvGrpSpPr>
            <p:grpSpPr>
              <a:xfrm>
                <a:off x="6673055" y="1696133"/>
                <a:ext cx="206943" cy="208270"/>
                <a:chOff x="4149281" y="1887719"/>
                <a:chExt cx="224837" cy="226650"/>
              </a:xfrm>
            </p:grpSpPr>
            <p:sp>
              <p:nvSpPr>
                <p:cNvPr id="63" name="Oval 5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5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19"/>
              <p:cNvGrpSpPr/>
              <p:nvPr/>
            </p:nvGrpSpPr>
            <p:grpSpPr>
              <a:xfrm>
                <a:off x="5636903" y="1563392"/>
                <a:ext cx="206943" cy="208270"/>
                <a:chOff x="4149281" y="1887719"/>
                <a:chExt cx="224837" cy="226650"/>
              </a:xfrm>
            </p:grpSpPr>
            <p:sp>
              <p:nvSpPr>
                <p:cNvPr id="61" name="Oval 5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5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20"/>
              <p:cNvGrpSpPr/>
              <p:nvPr/>
            </p:nvGrpSpPr>
            <p:grpSpPr>
              <a:xfrm>
                <a:off x="4353051" y="2331478"/>
                <a:ext cx="219675" cy="221084"/>
                <a:chOff x="4149281" y="1887719"/>
                <a:chExt cx="224837" cy="226650"/>
              </a:xfrm>
            </p:grpSpPr>
            <p:sp>
              <p:nvSpPr>
                <p:cNvPr id="59" name="Oval 4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4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21"/>
              <p:cNvGrpSpPr/>
              <p:nvPr/>
            </p:nvGrpSpPr>
            <p:grpSpPr>
              <a:xfrm>
                <a:off x="3990983" y="3187984"/>
                <a:ext cx="219675" cy="221084"/>
                <a:chOff x="4149281" y="1887719"/>
                <a:chExt cx="224837" cy="226650"/>
              </a:xfrm>
            </p:grpSpPr>
            <p:sp>
              <p:nvSpPr>
                <p:cNvPr id="57" name="Oval 4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4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22"/>
              <p:cNvGrpSpPr/>
              <p:nvPr/>
            </p:nvGrpSpPr>
            <p:grpSpPr>
              <a:xfrm>
                <a:off x="4705258" y="2828806"/>
                <a:ext cx="199705" cy="200984"/>
                <a:chOff x="4149281" y="1887719"/>
                <a:chExt cx="224837" cy="226650"/>
              </a:xfrm>
            </p:grpSpPr>
            <p:sp>
              <p:nvSpPr>
                <p:cNvPr id="55" name="Oval 4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4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23"/>
              <p:cNvGrpSpPr/>
              <p:nvPr/>
            </p:nvGrpSpPr>
            <p:grpSpPr>
              <a:xfrm>
                <a:off x="4867553" y="4396697"/>
                <a:ext cx="328449" cy="330554"/>
                <a:chOff x="4149281" y="1887719"/>
                <a:chExt cx="224837" cy="226650"/>
              </a:xfrm>
            </p:grpSpPr>
            <p:sp>
              <p:nvSpPr>
                <p:cNvPr id="53" name="Oval 4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4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26"/>
              <p:cNvGrpSpPr/>
              <p:nvPr/>
            </p:nvGrpSpPr>
            <p:grpSpPr>
              <a:xfrm>
                <a:off x="5480832" y="1998704"/>
                <a:ext cx="206943" cy="208270"/>
                <a:chOff x="4149281" y="1887719"/>
                <a:chExt cx="224837" cy="226650"/>
              </a:xfrm>
            </p:grpSpPr>
            <p:sp>
              <p:nvSpPr>
                <p:cNvPr id="51" name="Oval 3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3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29"/>
              <p:cNvGrpSpPr/>
              <p:nvPr/>
            </p:nvGrpSpPr>
            <p:grpSpPr>
              <a:xfrm>
                <a:off x="7068613" y="4908628"/>
                <a:ext cx="250402" cy="252007"/>
                <a:chOff x="4149281" y="1887719"/>
                <a:chExt cx="224837" cy="226650"/>
              </a:xfrm>
            </p:grpSpPr>
            <p:sp>
              <p:nvSpPr>
                <p:cNvPr id="49" name="Oval 3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3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508180-B863-4104-A99E-518C36629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08D327-C38E-420B-8EE3-7117C978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www.tabirstrees.top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98BB7A-8065-4B38-9B0D-A5BC51AB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5" name="图片 124" descr="QR 代码&#10;&#10;描述已自动生成">
            <a:extLst>
              <a:ext uri="{FF2B5EF4-FFF2-40B4-BE49-F238E27FC236}">
                <a16:creationId xmlns:a16="http://schemas.microsoft.com/office/drawing/2014/main" id="{72928E0E-F074-419D-B177-CF9585318A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06" y="243549"/>
            <a:ext cx="3073719" cy="642919"/>
          </a:xfrm>
          <a:prstGeom prst="rect">
            <a:avLst/>
          </a:prstGeom>
        </p:spPr>
      </p:pic>
      <p:pic>
        <p:nvPicPr>
          <p:cNvPr id="126" name="图片 125" descr="徽标&#10;&#10;描述已自动生成">
            <a:extLst>
              <a:ext uri="{FF2B5EF4-FFF2-40B4-BE49-F238E27FC236}">
                <a16:creationId xmlns:a16="http://schemas.microsoft.com/office/drawing/2014/main" id="{F976FB15-8E8D-423B-8FB4-F36A812079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02054"/>
            <a:ext cx="2513501" cy="7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직사각형 45"/>
          <p:cNvSpPr/>
          <p:nvPr userDrawn="1"/>
        </p:nvSpPr>
        <p:spPr>
          <a:xfrm>
            <a:off x="669925" y="1045445"/>
            <a:ext cx="10856892" cy="8878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B4A187-F8CF-4EA9-BC16-397E2E47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E7920D-07FE-4FCD-9218-A6924253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www.tabirstrees.top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4A892A-364A-47FC-929B-CC1721E8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4" name="图片 13" descr="QR 代码&#10;&#10;描述已自动生成">
            <a:extLst>
              <a:ext uri="{FF2B5EF4-FFF2-40B4-BE49-F238E27FC236}">
                <a16:creationId xmlns:a16="http://schemas.microsoft.com/office/drawing/2014/main" id="{AC7DF901-8E85-46BC-B00D-54A587F96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06" y="243549"/>
            <a:ext cx="3073719" cy="6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8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441B1BF0-1824-4D8F-8A99-C5872B7F9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06" y="243549"/>
            <a:ext cx="3073719" cy="642919"/>
          </a:xfrm>
          <a:prstGeom prst="rect">
            <a:avLst/>
          </a:prstGeom>
        </p:spPr>
      </p:pic>
      <p:pic>
        <p:nvPicPr>
          <p:cNvPr id="7" name="图片 6" descr="徽标&#10;&#10;描述已自动生成">
            <a:extLst>
              <a:ext uri="{FF2B5EF4-FFF2-40B4-BE49-F238E27FC236}">
                <a16:creationId xmlns:a16="http://schemas.microsoft.com/office/drawing/2014/main" id="{C994F3F7-2669-4842-8AA6-093F803B56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02054"/>
            <a:ext cx="2513501" cy="7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8C754E3-7E16-4303-9BC4-961A24633CA4}"/>
              </a:ext>
            </a:extLst>
          </p:cNvPr>
          <p:cNvGrpSpPr/>
          <p:nvPr userDrawn="1"/>
        </p:nvGrpSpPr>
        <p:grpSpPr>
          <a:xfrm>
            <a:off x="925378" y="1333511"/>
            <a:ext cx="5537071" cy="1115234"/>
            <a:chOff x="1035242" y="1949062"/>
            <a:chExt cx="5537071" cy="1115234"/>
          </a:xfrm>
        </p:grpSpPr>
        <p:sp>
          <p:nvSpPr>
            <p:cNvPr id="73" name="矩形 72"/>
            <p:cNvSpPr/>
            <p:nvPr userDrawn="1"/>
          </p:nvSpPr>
          <p:spPr>
            <a:xfrm>
              <a:off x="1035242" y="2971697"/>
              <a:ext cx="5537071" cy="925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35242" y="1949062"/>
              <a:ext cx="5537071" cy="1115234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 dirty="0">
                  <a:solidFill>
                    <a:schemeClr val="accent1"/>
                  </a:solidFill>
                  <a:latin typeface="+mn-lt"/>
                </a:rPr>
                <a:t>THANKS</a:t>
              </a:r>
              <a:endParaRPr lang="zh-CN" altLang="en-US" sz="16600" b="1" dirty="0">
                <a:solidFill>
                  <a:schemeClr val="accent1"/>
                </a:solidFill>
                <a:latin typeface="+mn-lt"/>
              </a:endParaRPr>
            </a:p>
          </p:txBody>
        </p:sp>
      </p:grpSp>
      <p:pic>
        <p:nvPicPr>
          <p:cNvPr id="119" name="图片 118" descr="QR 代码&#10;&#10;描述已自动生成">
            <a:extLst>
              <a:ext uri="{FF2B5EF4-FFF2-40B4-BE49-F238E27FC236}">
                <a16:creationId xmlns:a16="http://schemas.microsoft.com/office/drawing/2014/main" id="{A6FB5A2A-43C6-4D02-AAFD-9C2915EA1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06" y="243549"/>
            <a:ext cx="3073719" cy="642919"/>
          </a:xfrm>
          <a:prstGeom prst="rect">
            <a:avLst/>
          </a:prstGeom>
        </p:spPr>
      </p:pic>
      <p:pic>
        <p:nvPicPr>
          <p:cNvPr id="120" name="图片 119" descr="徽标&#10;&#10;描述已自动生成">
            <a:extLst>
              <a:ext uri="{FF2B5EF4-FFF2-40B4-BE49-F238E27FC236}">
                <a16:creationId xmlns:a16="http://schemas.microsoft.com/office/drawing/2014/main" id="{08E30C93-99E5-44EA-8AAC-A71805F1B5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02054"/>
            <a:ext cx="2513501" cy="7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6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2022/5/30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5151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1028700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6240463"/>
            <a:ext cx="10850563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0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dc.kugi.kyoto-u.ac.jp/igrf/index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slide" Target="slide1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0"/>
              </a:schemeClr>
            </a:gs>
            <a:gs pos="100000">
              <a:schemeClr val="tx1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31F9166-8498-687C-65D8-ACB4C6EBCA08}"/>
              </a:ext>
            </a:extLst>
          </p:cNvPr>
          <p:cNvSpPr/>
          <p:nvPr/>
        </p:nvSpPr>
        <p:spPr>
          <a:xfrm>
            <a:off x="688364" y="5204906"/>
            <a:ext cx="10832123" cy="10438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31000">
                <a:srgbClr val="202C40">
                  <a:alpha val="25000"/>
                </a:srgbClr>
              </a:gs>
              <a:gs pos="68000">
                <a:srgbClr val="242441">
                  <a:alpha val="55000"/>
                </a:srgbClr>
              </a:gs>
              <a:gs pos="100000">
                <a:schemeClr val="tx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6ED1E3-18FD-61BB-933B-787DDF26B3F3}"/>
              </a:ext>
            </a:extLst>
          </p:cNvPr>
          <p:cNvSpPr txBox="1"/>
          <p:nvPr/>
        </p:nvSpPr>
        <p:spPr>
          <a:xfrm>
            <a:off x="1115367" y="5204906"/>
            <a:ext cx="1083212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500" dirty="0">
                <a:solidFill>
                  <a:schemeClr val="bg1"/>
                </a:solidFill>
              </a:rPr>
              <a:t>Global Magnetic Field Modeling</a:t>
            </a:r>
            <a:endParaRPr lang="zh-CN" altLang="en-US" sz="5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20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62A5E0-97F9-15AA-2792-21C6C09CE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9181" y="1480079"/>
            <a:ext cx="6500488" cy="46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A8D861-A879-AB04-87C2-13FB9C43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model-I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198EF1-121B-4BB5-E7FA-1353A791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F087F-DC05-E08B-E0C2-FAFA3C85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图片 5">
            <a:hlinkClick r:id="rId3" action="ppaction://hlinksldjump"/>
            <a:extLst>
              <a:ext uri="{FF2B5EF4-FFF2-40B4-BE49-F238E27FC236}">
                <a16:creationId xmlns:a16="http://schemas.microsoft.com/office/drawing/2014/main" id="{D8EF38B5-B8A5-CB85-74B1-AFA815C8AB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7"/>
          <a:stretch/>
        </p:blipFill>
        <p:spPr>
          <a:xfrm>
            <a:off x="86182" y="1431900"/>
            <a:ext cx="60463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8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551C47F-8192-FCC7-0DB9-3E29A9CB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67" y="1265359"/>
            <a:ext cx="6775879" cy="48782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6C548D-6479-4CCE-E5B0-E9645157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with IGRF-13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E53529-1B3D-7D30-5149-99276C3F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9B6E4-83EE-228E-B56B-A7E14C3E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60C9F7-DFF7-E72D-F0C3-1CDDD8A21B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06"/>
          <a:stretch/>
        </p:blipFill>
        <p:spPr>
          <a:xfrm>
            <a:off x="576255" y="2974907"/>
            <a:ext cx="464640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06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EBB65-9E55-1752-F63A-15545C27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DF0CE5-6EB3-05EA-4FC3-8BAEFCF9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0BBB6B-D9D4-C56B-2341-396ADE93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28ED6-D917-6046-C329-8E2B5ABDB9A5}"/>
              </a:ext>
            </a:extLst>
          </p:cNvPr>
          <p:cNvSpPr txBox="1"/>
          <p:nvPr/>
        </p:nvSpPr>
        <p:spPr>
          <a:xfrm>
            <a:off x="774602" y="1360275"/>
            <a:ext cx="10641205" cy="4503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/>
              <a:t>Through the inversion of the observed data, I </a:t>
            </a:r>
            <a:r>
              <a:rPr lang="zh-CN" altLang="en-US" dirty="0">
                <a:solidFill>
                  <a:schemeClr val="accent2"/>
                </a:solidFill>
              </a:rPr>
              <a:t>got 24 Gauss coefficients</a:t>
            </a:r>
            <a:r>
              <a:rPr lang="zh-CN" altLang="en-US" dirty="0"/>
              <a:t>, and used them to establish the </a:t>
            </a:r>
            <a:r>
              <a:rPr lang="zh-CN" altLang="en-US" dirty="0">
                <a:solidFill>
                  <a:schemeClr val="accent2"/>
                </a:solidFill>
              </a:rPr>
              <a:t>global magnetic field model</a:t>
            </a:r>
            <a:r>
              <a:rPr lang="zh-CN" altLang="en-US" dirty="0"/>
              <a:t>, draw the </a:t>
            </a:r>
            <a:r>
              <a:rPr lang="zh-CN" altLang="en-US" dirty="0">
                <a:solidFill>
                  <a:schemeClr val="accent2"/>
                </a:solidFill>
              </a:rPr>
              <a:t>magnetic field distribution</a:t>
            </a:r>
            <a:r>
              <a:rPr lang="zh-CN" altLang="en-US" dirty="0"/>
              <a:t> on the surface of earth.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/>
              <a:t>Compared with the </a:t>
            </a:r>
            <a:r>
              <a:rPr lang="zh-CN" altLang="en-US" dirty="0">
                <a:solidFill>
                  <a:schemeClr val="accent2"/>
                </a:solidFill>
              </a:rPr>
              <a:t>IGRF-13 model, it has good consistency</a:t>
            </a:r>
            <a:r>
              <a:rPr lang="zh-CN" altLang="en-US" dirty="0"/>
              <a:t>, but there are </a:t>
            </a:r>
            <a:r>
              <a:rPr lang="zh-CN" altLang="en-US" dirty="0">
                <a:highlight>
                  <a:srgbClr val="FFFF00"/>
                </a:highlight>
              </a:rPr>
              <a:t>still subtle differences</a:t>
            </a:r>
            <a:r>
              <a:rPr lang="zh-CN" altLang="en-US" dirty="0"/>
              <a:t>. The reason is that when we sift through the data, </a:t>
            </a:r>
            <a:r>
              <a:rPr lang="zh-CN" altLang="en-US" dirty="0">
                <a:highlight>
                  <a:srgbClr val="FFFF00"/>
                </a:highlight>
              </a:rPr>
              <a:t>the distribution of observation stations is not  well-distributed enough, and we can not achieve uniform distribution on a global scale</a:t>
            </a:r>
            <a:r>
              <a:rPr lang="zh-CN" altLang="en-US" dirty="0"/>
              <a:t>. Therefore, the inversed model is greatly </a:t>
            </a:r>
            <a:r>
              <a:rPr lang="zh-CN" altLang="en-US" dirty="0">
                <a:highlight>
                  <a:srgbClr val="FFFF00"/>
                </a:highlight>
              </a:rPr>
              <a:t>affected by the local data</a:t>
            </a:r>
            <a:r>
              <a:rPr lang="zh-CN" altLang="en-US" dirty="0"/>
              <a:t>, even if we increase the degree of the  spherical harmonic coefficient will not help, there will be even greater difference.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/>
              <a:t> If our model is to be more accurate, it will </a:t>
            </a:r>
            <a:r>
              <a:rPr lang="zh-CN" altLang="en-US" dirty="0">
                <a:solidFill>
                  <a:schemeClr val="accent6"/>
                </a:solidFill>
              </a:rPr>
              <a:t>need to include satellite data that can orbit the Earth around</a:t>
            </a:r>
            <a:r>
              <a:rPr lang="zh-CN" altLang="en-US" dirty="0"/>
              <a:t>, which will also </a:t>
            </a:r>
            <a:r>
              <a:rPr lang="zh-CN" altLang="en-US" dirty="0">
                <a:solidFill>
                  <a:schemeClr val="accent6"/>
                </a:solidFill>
              </a:rPr>
              <a:t>take into account the effects of external fields </a:t>
            </a:r>
            <a:r>
              <a:rPr lang="zh-CN" altLang="en-US" dirty="0"/>
              <a:t>on the geomagnetic field, making the model more accurate.</a:t>
            </a:r>
          </a:p>
        </p:txBody>
      </p:sp>
    </p:spTree>
    <p:extLst>
      <p:ext uri="{BB962C8B-B14F-4D97-AF65-F5344CB8AC3E}">
        <p14:creationId xmlns:p14="http://schemas.microsoft.com/office/powerpoint/2010/main" val="165252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7E1A4-7982-CF90-44FD-29A09DE7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085A80-C9F2-7BEC-7ACC-FCD6C7A6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9C4886-5CDB-C450-5333-D5AEBD0B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56B3EE3-4FBC-F1B5-DA7D-4B8FB4DAF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69" y="3105835"/>
            <a:ext cx="1085056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聂琳娟, 许智铭. 利用SWARM星群磁测数据反演地球主磁场模型WHU-MM01[J]. 测绘地理信息, 2020, 45(05): 16–19.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徐文耀, 区加明, 杜爱民. 地磁场全球建模和局域建模[J]. 地球物理学进展, 地球物理学进展, 2011, 26(2): 398–415.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Monika Korte, Catherine Constable. Continuous global geomagnetic field models for the past 3000 years[J]. Physics of the Earth and Planetary Interiors, 2003, 140(1): 73–89.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[4] N. W. Peddie. USGS model coefficients for continental U.S. and Hawaii (1985)[J]. Planetary and Space Science, 1992, 40(4): 561.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 An Homage to Gauss and His Model of the Earth’s Magnetic Field[J]. CMS Notes, 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[6] Davis J. Mathematical Modeling of Earth’s Magnetic Field[J]. 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[7] 白春华, 徐文耀, 康国发. 地球主磁场模型[J]. 地球物理学进展, 2008(4): 1045–1057.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[8] 冯春. Matlab实现IGRF国际地磁参考场模型的计算[J]. 内蒙古石油化工, 2014, 40(12): 43–46.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[9] 安振昌. 地磁场区域模型与全球模型的比较和讨论[J]. 物探与化探, 1991(04): 248–254.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[10] 刘元元, 王仕成, 张金生, 等. 最新国际地磁参考场模型IGRF11研究[J]. 地震学报, 2013, 35(1): 125-131+133-134+138.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[11] International Geomagnetic Reference Field (IGRF-13)[EB/OL]. /2022-05-28.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https://wdc.kugi.kyoto-u.ac.jp/igrf/index.html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[12] Alken P, Thébault E, Beggan C D, 等. International Geomagnetic Reference Field: the thirteenth generation[J]. Earth, Planets and Space, 2021, 73(1): 49.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[13] Finlay C </a:t>
            </a:r>
            <a:r>
              <a:rPr lang="en-US" altLang="zh-CN" sz="12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Kloss C, Olsen N, </a:t>
            </a:r>
            <a:r>
              <a:rPr lang="zh-CN" altLang="zh-CN" sz="1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sz="1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CHAOS-7 geomagnetic field model and observed changes in the South Atlantic Anomaly[J]. Earth, Planets and Space, 2020, 72(1): 156.</a:t>
            </a:r>
            <a:endParaRPr lang="zh-CN" altLang="zh-CN" sz="12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2CA99B-2481-7A25-B4B4-44CA4330C39A}"/>
              </a:ext>
            </a:extLst>
          </p:cNvPr>
          <p:cNvSpPr txBox="1"/>
          <p:nvPr/>
        </p:nvSpPr>
        <p:spPr>
          <a:xfrm>
            <a:off x="4142940" y="1600352"/>
            <a:ext cx="3895741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7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THANKS</a:t>
            </a:r>
            <a:endParaRPr lang="zh-CN" altLang="en-US" sz="7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388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52AFA-9EAC-C1AE-1027-E07B234F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IGRF-13-D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F94FE3-0119-7151-FE1A-9A0643ED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DCBAAB-2568-A076-CC57-1CB9193C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 descr="图示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DCB86E62-A411-F55C-EF02-3D3A2813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69" y="1123950"/>
            <a:ext cx="7353832" cy="55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64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52AFA-9EAC-C1AE-1027-E07B234F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IGRF-13-I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F94FE3-0119-7151-FE1A-9A0643ED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DCBAAB-2568-A076-CC57-1CB9193C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图片 5">
            <a:hlinkClick r:id="rId2" action="ppaction://hlinksldjump"/>
            <a:extLst>
              <a:ext uri="{FF2B5EF4-FFF2-40B4-BE49-F238E27FC236}">
                <a16:creationId xmlns:a16="http://schemas.microsoft.com/office/drawing/2014/main" id="{DCB86E62-A411-F55C-EF02-3D3A2813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1169" y="1159358"/>
            <a:ext cx="7353832" cy="54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23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52AFA-9EAC-C1AE-1027-E07B234F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IGRF-13-F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F94FE3-0119-7151-FE1A-9A0643ED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DCBAAB-2568-A076-CC57-1CB9193C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图片 5">
            <a:hlinkClick r:id="rId2" action="ppaction://hlinksldjump"/>
            <a:extLst>
              <a:ext uri="{FF2B5EF4-FFF2-40B4-BE49-F238E27FC236}">
                <a16:creationId xmlns:a16="http://schemas.microsoft.com/office/drawing/2014/main" id="{DCB86E62-A411-F55C-EF02-3D3A2813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1169" y="1146414"/>
            <a:ext cx="7353832" cy="53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6EC6E-631C-DF92-F495-FE90723C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CHAOS-7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200CF6-7250-057C-E235-06256DCB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F3C740-E522-9641-8974-815FEE11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hlinkClick r:id="rId3" action="ppaction://hlinksldjump"/>
            <a:extLst>
              <a:ext uri="{FF2B5EF4-FFF2-40B4-BE49-F238E27FC236}">
                <a16:creationId xmlns:a16="http://schemas.microsoft.com/office/drawing/2014/main" id="{8F4807E0-B7D8-A213-CFEB-5B8231C12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6796" y="1123950"/>
            <a:ext cx="869878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8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ED445E4-7A2B-A139-5D70-01A6C041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and data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316B64-24EF-3BBC-50E6-11BF4B10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A4D22-658C-7B4B-7A1D-14C6D1AE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99CC4D-A1B0-F943-9141-5A19F0D80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828"/>
            <a:ext cx="11564964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9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ED445E4-7A2B-A139-5D70-01A6C041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and data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316B64-24EF-3BBC-50E6-11BF4B10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A4D22-658C-7B4B-7A1D-14C6D1AE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83C9E286-4A36-EB4E-06E9-F13641D65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2" y="1206378"/>
            <a:ext cx="9418655" cy="50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ED445E4-7A2B-A139-5D70-01A6C041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and data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316B64-24EF-3BBC-50E6-11BF4B10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A4D22-658C-7B4B-7A1D-14C6D1AE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7EF66E-2232-16A4-EF93-C6B41110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518" y="1123679"/>
            <a:ext cx="7964933" cy="57343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C94E54-144B-2F9B-311F-7F46F5E7B3C0}"/>
              </a:ext>
            </a:extLst>
          </p:cNvPr>
          <p:cNvSpPr txBox="1"/>
          <p:nvPr/>
        </p:nvSpPr>
        <p:spPr>
          <a:xfrm>
            <a:off x="1252758" y="1428063"/>
            <a:ext cx="2423360" cy="4215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800" b="0" i="0" u="none" strike="noStrike" baseline="0" dirty="0">
                <a:solidFill>
                  <a:srgbClr val="333333"/>
                </a:solidFill>
                <a:highlight>
                  <a:srgbClr val="FFFF00"/>
                </a:highlight>
                <a:latin typeface="TimesNewRomanPSMT"/>
              </a:rPr>
              <a:t>Definitive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800" b="0" i="0" u="none" strike="noStrike" baseline="0" dirty="0">
                <a:solidFill>
                  <a:srgbClr val="333333"/>
                </a:solidFill>
                <a:highlight>
                  <a:srgbClr val="FFFF00"/>
                </a:highlight>
                <a:latin typeface="TimesNewRomanPSMT"/>
              </a:rPr>
              <a:t>Minute</a:t>
            </a:r>
            <a:endParaRPr lang="en-US" altLang="zh-CN" sz="2800" dirty="0">
              <a:solidFill>
                <a:srgbClr val="333333"/>
              </a:solidFill>
              <a:highlight>
                <a:srgbClr val="FFFF00"/>
              </a:highlight>
              <a:latin typeface="TimesNewRomanPSMT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800" b="0" i="0" u="none" strike="noStrike" baseline="0" dirty="0">
                <a:solidFill>
                  <a:srgbClr val="333333"/>
                </a:solidFill>
                <a:highlight>
                  <a:srgbClr val="FFFF00"/>
                </a:highlight>
                <a:latin typeface="TimesNewRomanPSMT"/>
              </a:rPr>
              <a:t>2020-03-05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33333"/>
                </a:solidFill>
                <a:highlight>
                  <a:srgbClr val="FFFF00"/>
                </a:highlight>
                <a:latin typeface="TimesNewRomanPSMT"/>
              </a:rPr>
              <a:t>85-3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398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122BB-4C2C-8BA1-3F95-A744C3A0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28F8F3-E3E2-A9DB-E763-587E8B81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C45E82-FBD1-EBE7-E5D6-FE194498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484AB6F1-4C47-00FA-4DA1-D4C3A3C1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27" y="1170362"/>
            <a:ext cx="10248755" cy="53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5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122BB-4C2C-8BA1-3F95-A744C3A0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28F8F3-E3E2-A9DB-E763-587E8B81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C45E82-FBD1-EBE7-E5D6-FE194498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0836A1-FAA1-EFE4-5AF8-40F55187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597"/>
            <a:ext cx="6181910" cy="4450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8D34E7-A720-D240-E0E2-FF41D4ED5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642" y="1596222"/>
            <a:ext cx="5905529" cy="42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8D861-A879-AB04-87C2-13FB9C43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model-F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198EF1-121B-4BB5-E7FA-1353A791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F087F-DC05-E08B-E0C2-FAFA3C85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6" name="图片 5">
            <a:hlinkClick r:id="rId3" action="ppaction://hlinksldjump"/>
            <a:extLst>
              <a:ext uri="{FF2B5EF4-FFF2-40B4-BE49-F238E27FC236}">
                <a16:creationId xmlns:a16="http://schemas.microsoft.com/office/drawing/2014/main" id="{D8EF38B5-B8A5-CB85-74B1-AFA815C8A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67" y="1971900"/>
            <a:ext cx="5002730" cy="3600000"/>
          </a:xfrm>
          <a:prstGeom prst="rect">
            <a:avLst/>
          </a:prstGeom>
        </p:spPr>
      </p:pic>
      <p:pic>
        <p:nvPicPr>
          <p:cNvPr id="8" name="图片 7">
            <a:hlinkClick r:id="rId5" action="ppaction://hlinksldjump"/>
            <a:extLst>
              <a:ext uri="{FF2B5EF4-FFF2-40B4-BE49-F238E27FC236}">
                <a16:creationId xmlns:a16="http://schemas.microsoft.com/office/drawing/2014/main" id="{FA62A5E0-97F9-15AA-2792-21C6C09CE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144" y="1971900"/>
            <a:ext cx="500037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62A5E0-97F9-15AA-2792-21C6C09CE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0742" y="1481811"/>
            <a:ext cx="6500490" cy="46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A8D861-A879-AB04-87C2-13FB9C43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model-Br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198EF1-121B-4BB5-E7FA-1353A791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F087F-DC05-E08B-E0C2-FAFA3C85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图片 5">
            <a:hlinkClick r:id="rId4" action="ppaction://hlinksldjump"/>
            <a:extLst>
              <a:ext uri="{FF2B5EF4-FFF2-40B4-BE49-F238E27FC236}">
                <a16:creationId xmlns:a16="http://schemas.microsoft.com/office/drawing/2014/main" id="{D8EF38B5-B8A5-CB85-74B1-AFA815C8AB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"/>
          <a:stretch/>
        </p:blipFill>
        <p:spPr>
          <a:xfrm>
            <a:off x="36513" y="1481811"/>
            <a:ext cx="6096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1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62A5E0-97F9-15AA-2792-21C6C09CE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8890" y="1463625"/>
            <a:ext cx="6500488" cy="46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A8D861-A879-AB04-87C2-13FB9C43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model-D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198EF1-121B-4BB5-E7FA-1353A791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www.tabirstrees.top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F087F-DC05-E08B-E0C2-FAFA3C85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hlinkClick r:id="rId3" action="ppaction://hlinksldjump"/>
            <a:extLst>
              <a:ext uri="{FF2B5EF4-FFF2-40B4-BE49-F238E27FC236}">
                <a16:creationId xmlns:a16="http://schemas.microsoft.com/office/drawing/2014/main" id="{D8EF38B5-B8A5-CB85-74B1-AFA815C8AB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4"/>
          <a:stretch/>
        </p:blipFill>
        <p:spPr>
          <a:xfrm>
            <a:off x="106176" y="1463625"/>
            <a:ext cx="602633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82995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_PowerPoint.pptx" id="{0F45FE90-9899-4300-9B84-19D50A9B5831}" vid="{2E6829F3-0D99-4CD6-8FF2-7A72E8C927A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Presentation_PowerPoint</Template>
  <TotalTime>1358</TotalTime>
  <Words>783</Words>
  <Application>Microsoft Office PowerPoint</Application>
  <PresentationFormat>宽屏</PresentationFormat>
  <Paragraphs>75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TimesNewRomanPSMT</vt:lpstr>
      <vt:lpstr>等线</vt:lpstr>
      <vt:lpstr>更纱黑体 SC</vt:lpstr>
      <vt:lpstr>微软雅黑</vt:lpstr>
      <vt:lpstr>Arial</vt:lpstr>
      <vt:lpstr>Times New Roman</vt:lpstr>
      <vt:lpstr>主题5</vt:lpstr>
      <vt:lpstr>PowerPoint 演示文稿</vt:lpstr>
      <vt:lpstr>Methods and data</vt:lpstr>
      <vt:lpstr>Methods and data</vt:lpstr>
      <vt:lpstr>Methods and data</vt:lpstr>
      <vt:lpstr>Results</vt:lpstr>
      <vt:lpstr>Results</vt:lpstr>
      <vt:lpstr>Global model-F</vt:lpstr>
      <vt:lpstr>Global model-Br</vt:lpstr>
      <vt:lpstr>Global model-D</vt:lpstr>
      <vt:lpstr>Global model-I</vt:lpstr>
      <vt:lpstr>Comparison with IGRF-13</vt:lpstr>
      <vt:lpstr>Discussion</vt:lpstr>
      <vt:lpstr>Reference</vt:lpstr>
      <vt:lpstr>IGRF-13-D</vt:lpstr>
      <vt:lpstr>IGRF-13-I</vt:lpstr>
      <vt:lpstr>IGRF-13-F</vt:lpstr>
      <vt:lpstr>CHAOS-7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tabris</dc:creator>
  <cp:lastModifiedBy>tabris</cp:lastModifiedBy>
  <cp:revision>15</cp:revision>
  <dcterms:created xsi:type="dcterms:W3CDTF">2022-05-16T06:53:49Z</dcterms:created>
  <dcterms:modified xsi:type="dcterms:W3CDTF">2022-05-30T02:43:01Z</dcterms:modified>
</cp:coreProperties>
</file>